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0" r:id="rId2"/>
    <p:sldId id="289" r:id="rId3"/>
    <p:sldId id="268" r:id="rId4"/>
    <p:sldId id="292" r:id="rId5"/>
    <p:sldId id="290" r:id="rId6"/>
    <p:sldId id="291" r:id="rId7"/>
    <p:sldId id="293" r:id="rId8"/>
    <p:sldId id="294" r:id="rId9"/>
    <p:sldId id="295" r:id="rId10"/>
    <p:sldId id="296" r:id="rId11"/>
    <p:sldId id="297" r:id="rId12"/>
    <p:sldId id="301" r:id="rId13"/>
    <p:sldId id="318" r:id="rId14"/>
    <p:sldId id="309" r:id="rId15"/>
    <p:sldId id="311" r:id="rId16"/>
    <p:sldId id="313" r:id="rId17"/>
    <p:sldId id="304" r:id="rId18"/>
    <p:sldId id="305" r:id="rId19"/>
    <p:sldId id="312" r:id="rId20"/>
    <p:sldId id="299" r:id="rId21"/>
    <p:sldId id="326" r:id="rId22"/>
    <p:sldId id="314" r:id="rId23"/>
    <p:sldId id="325" r:id="rId24"/>
    <p:sldId id="323" r:id="rId25"/>
    <p:sldId id="324" r:id="rId26"/>
    <p:sldId id="298" r:id="rId27"/>
    <p:sldId id="322" r:id="rId28"/>
    <p:sldId id="319" r:id="rId29"/>
    <p:sldId id="321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Old English Text MT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99"/>
    <a:srgbClr val="FFCCCC"/>
    <a:srgbClr val="FF9966"/>
    <a:srgbClr val="DDDDDD"/>
    <a:srgbClr val="CCFFCC"/>
    <a:srgbClr val="CCFFFF"/>
    <a:srgbClr val="171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1" autoAdjust="0"/>
    <p:restoredTop sz="90929"/>
  </p:normalViewPr>
  <p:slideViewPr>
    <p:cSldViewPr>
      <p:cViewPr varScale="1">
        <p:scale>
          <a:sx n="49" d="100"/>
          <a:sy n="49" d="100"/>
        </p:scale>
        <p:origin x="9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3D6C2F77-79D4-447B-97E9-BE51626CFD3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2992F15C-EABC-42CC-922A-700FC6A2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5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186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186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26677B60-9850-4354-95AE-14CF5BB7AC33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7" tIns="46484" rIns="92967" bIns="464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783"/>
            <a:ext cx="5608320" cy="3660366"/>
          </a:xfrm>
          <a:prstGeom prst="rect">
            <a:avLst/>
          </a:prstGeom>
        </p:spPr>
        <p:txBody>
          <a:bodyPr vert="horz" lIns="92967" tIns="46484" rIns="92967" bIns="4648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214"/>
            <a:ext cx="3037840" cy="46618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214"/>
            <a:ext cx="3037840" cy="46618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0C0E9C01-D2DB-4CD4-998B-E9D4429C0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9CEB9-D27E-4C97-9034-D803285DF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B70-1039-47CB-9EF1-787B5345E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E038C-02B4-419B-A91E-A63863EED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60FD5-A666-47E7-8F16-02CE7DD4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D2B8E-DEC4-4518-885D-AFA5BAB90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1F4C4-3B73-41BF-ADFD-B4C8BB0D1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E41C9-8666-4D66-A312-42CA2BD67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E29BB-4F36-46DA-91A8-154663B33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BFAE5-9742-48D8-BB26-4201FC411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0449C-5DD6-44F2-995F-8B0B086EB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6A564-6FD6-45FB-B01B-272786DF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97D28150-FD28-4A70-BDF5-7200090CF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frm=1&amp;source=images&amp;cd=&amp;cad=rja&amp;uact=8&amp;ved=0CAcQjRxqFQoTCLvw3PmB-ccCFcKODQodXYgAwQ&amp;url=https://racefortheironthrone.wordpress.com/2013/11/22/chapter-by-chapter-analysis-bran-vi/&amp;psig=AFQjCNG9hTcuhr1U-hvwFVhRhvSwJIoemw&amp;ust=1442405645951042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frm=1&amp;source=images&amp;cd=&amp;cad=rja&amp;uact=8&amp;ved=0CAcQjRxqFQoTCJ7yt4iD-ccCFUqggAodOh0FZQ&amp;url=https://www.thinglink.com/scene/581888750812921856&amp;bvm=bv.102537793,d.eXY&amp;psig=AFQjCNE64c_-1qwpoglyVft1gYV-SdeBKA&amp;ust=1442405944583802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hyperlink" Target="http://merryfarmer.files.wordpress.com/2011/08/medieval-cow-woma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http://bertan.gipuzkoakultura.net/bertan11/argazkiak/g/028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4353342"/>
            <a:ext cx="5029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CC"/>
                </a:solidFill>
                <a:latin typeface="Geneva"/>
              </a:rPr>
              <a:t>The Rise of Europe: The Early Middle Ages – Part 1</a:t>
            </a: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Geneva"/>
              </a:rPr>
              <a:t>Early Middle Ages Packet: Numbers 1 through 34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051" name="Picture 6" descr="http://www.bnf.fr/enluminures/images/jpeg/i4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733800"/>
            <a:ext cx="35052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http://library.wustl.edu/units/spec/exhibits/illuminated/images/shepa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2770188" cy="370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" descr="http://www.esh.ed.ac.uk/Courses_IB/Mid_Ages/Middle%20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4800"/>
            <a:ext cx="4608513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714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9" name="Photo Editor Photo" r:id="rId3" imgW="27409524" imgH="21409524" progId="">
                  <p:embed/>
                </p:oleObj>
              </mc:Choice>
              <mc:Fallback>
                <p:oleObj name="Photo Editor Photo" r:id="rId3" imgW="27409524" imgH="21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4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743200" y="3657600"/>
            <a:ext cx="640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1800" b="1" u="sng" dirty="0">
                <a:latin typeface="Times New Roman" charset="0"/>
                <a:cs typeface="Times New Roman" charset="0"/>
              </a:rPr>
              <a:t>Danes</a:t>
            </a:r>
            <a:r>
              <a:rPr lang="en-US" sz="1800" dirty="0">
                <a:latin typeface="Times New Roman" charset="0"/>
                <a:cs typeface="Times New Roman" charset="0"/>
              </a:rPr>
              <a:t>  (from Denmark) attacked France, Germany and England ; the </a:t>
            </a:r>
            <a:r>
              <a:rPr lang="en-US" sz="1800" b="1" u="sng" dirty="0">
                <a:latin typeface="Times New Roman" charset="0"/>
                <a:cs typeface="Times New Roman" charset="0"/>
              </a:rPr>
              <a:t>Norwegians</a:t>
            </a:r>
            <a:r>
              <a:rPr lang="en-US" sz="1800" dirty="0">
                <a:latin typeface="Times New Roman" charset="0"/>
                <a:cs typeface="Times New Roman" charset="0"/>
              </a:rPr>
              <a:t> (from Norway) attacked Scotland, Ireland and other North Atlantic islands; the</a:t>
            </a:r>
            <a:r>
              <a:rPr lang="en-US" sz="1800" u="sng" dirty="0">
                <a:latin typeface="Times New Roman" charset="0"/>
                <a:cs typeface="Times New Roman" charset="0"/>
              </a:rPr>
              <a:t> </a:t>
            </a:r>
            <a:r>
              <a:rPr lang="en-US" sz="1800" b="1" u="sng" dirty="0">
                <a:latin typeface="Times New Roman" charset="0"/>
                <a:cs typeface="Times New Roman" charset="0"/>
              </a:rPr>
              <a:t>Swedes </a:t>
            </a:r>
            <a:r>
              <a:rPr lang="en-US" sz="1800" dirty="0">
                <a:latin typeface="Times New Roman" charset="0"/>
                <a:cs typeface="Times New Roman" charset="0"/>
              </a:rPr>
              <a:t>(from Sweden</a:t>
            </a:r>
            <a:r>
              <a:rPr lang="en-US" sz="1800" b="1" dirty="0">
                <a:latin typeface="Times New Roman" charset="0"/>
                <a:cs typeface="Times New Roman" charset="0"/>
              </a:rPr>
              <a:t>) </a:t>
            </a:r>
            <a:r>
              <a:rPr lang="en-US" sz="1800" dirty="0">
                <a:latin typeface="Times New Roman" charset="0"/>
                <a:cs typeface="Times New Roman" charset="0"/>
              </a:rPr>
              <a:t>attacked Russia and the Byzantine Empire 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819400" y="1676400"/>
            <a:ext cx="6019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u="sng" dirty="0">
                <a:latin typeface="Times New Roman" charset="0"/>
                <a:cs typeface="Times New Roman" charset="0"/>
              </a:rPr>
              <a:t>Two main reasons that the Vikings left their homelands</a:t>
            </a:r>
            <a:r>
              <a:rPr lang="en-US" sz="1800" dirty="0">
                <a:latin typeface="Times New Roman" charset="0"/>
                <a:cs typeface="Times New Roman" charset="0"/>
              </a:rPr>
              <a:t>:           1) overpopulation; not enough land 2) ship and weapon improvements; very fast ships that could carry large numbers of warriors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2895600" y="5181600"/>
            <a:ext cx="6019800" cy="158504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i="1" u="sng" dirty="0">
                <a:latin typeface="Times New Roman" charset="0"/>
                <a:cs typeface="Times New Roman" charset="0"/>
              </a:rPr>
              <a:t>Viking’s power kept many people in a state of terror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b="1" dirty="0">
                <a:solidFill>
                  <a:schemeClr val="accent6"/>
                </a:solidFill>
                <a:latin typeface="Times New Roman" charset="0"/>
                <a:cs typeface="Times New Roman" charset="0"/>
              </a:rPr>
              <a:t>Peasants and artisans looked to </a:t>
            </a:r>
            <a:r>
              <a:rPr lang="en-US" sz="2200" b="1" u="sng" dirty="0">
                <a:solidFill>
                  <a:schemeClr val="accent6"/>
                </a:solidFill>
                <a:latin typeface="Times New Roman" charset="0"/>
                <a:cs typeface="Times New Roman" charset="0"/>
              </a:rPr>
              <a:t>local Lords to protect them</a:t>
            </a:r>
            <a:r>
              <a:rPr lang="en-US" sz="2200" b="1" dirty="0">
                <a:solidFill>
                  <a:schemeClr val="accent6"/>
                </a:solidFill>
                <a:latin typeface="Times New Roman" charset="0"/>
                <a:cs typeface="Times New Roman" charset="0"/>
              </a:rPr>
              <a:t> – this </a:t>
            </a:r>
            <a:r>
              <a:rPr lang="en-US" sz="2200" b="1" u="sng" dirty="0">
                <a:solidFill>
                  <a:schemeClr val="accent6"/>
                </a:solidFill>
                <a:latin typeface="Times New Roman" charset="0"/>
                <a:cs typeface="Times New Roman" charset="0"/>
              </a:rPr>
              <a:t>contributed to the development of feudalism</a:t>
            </a: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4953000" y="2895600"/>
            <a:ext cx="4572000" cy="36933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latin typeface="Times New Roman" charset="0"/>
              </a:rPr>
              <a:t>Raided coastal villages throughout Europe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2743200" y="3276600"/>
            <a:ext cx="60960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charset="0"/>
              </a:rPr>
              <a:t> </a:t>
            </a:r>
            <a:r>
              <a:rPr lang="en-US" sz="1800" u="sng" dirty="0">
                <a:latin typeface="Times New Roman" charset="0"/>
              </a:rPr>
              <a:t>Europe was weak after Charlemagne's Empire fell apart</a:t>
            </a: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4572000" y="838200"/>
            <a:ext cx="4572000" cy="3667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</a:rPr>
              <a:t> </a:t>
            </a:r>
            <a:r>
              <a:rPr lang="en-US" sz="1800" b="1" i="1" dirty="0">
                <a:latin typeface="Times New Roman" charset="0"/>
              </a:rPr>
              <a:t>Lifestyle based on Sea </a:t>
            </a:r>
            <a:r>
              <a:rPr lang="en-US" sz="1800" b="1" i="1" u="sng" dirty="0">
                <a:latin typeface="Times New Roman" charset="0"/>
              </a:rPr>
              <a:t>VIKING = PIRATE</a:t>
            </a:r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2743200" y="1219200"/>
            <a:ext cx="61722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u="sng" dirty="0">
                <a:latin typeface="Times New Roman" charset="0"/>
              </a:rPr>
              <a:t>Tribal Units (Jarl</a:t>
            </a:r>
            <a:r>
              <a:rPr lang="en-US" sz="1800" dirty="0">
                <a:latin typeface="Times New Roman" charset="0"/>
              </a:rPr>
              <a:t>)- Values: </a:t>
            </a:r>
            <a:r>
              <a:rPr lang="en-US" sz="1800" u="sng" dirty="0">
                <a:latin typeface="Times New Roman" charset="0"/>
              </a:rPr>
              <a:t>culture of war   </a:t>
            </a:r>
            <a:r>
              <a:rPr lang="en-US" sz="1800" dirty="0">
                <a:latin typeface="Times New Roman" charset="0"/>
              </a:rPr>
              <a:t>Religion</a:t>
            </a:r>
            <a:r>
              <a:rPr lang="en-US" sz="1800" u="sng" dirty="0">
                <a:latin typeface="Times New Roman" charset="0"/>
              </a:rPr>
              <a:t>: polytheistic</a:t>
            </a: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1447800" y="5105400"/>
            <a:ext cx="1295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We could stop the Viking raids if we had a strong central government</a:t>
            </a:r>
          </a:p>
        </p:txBody>
      </p:sp>
      <p:sp>
        <p:nvSpPr>
          <p:cNvPr id="11276" name="Text Box 13"/>
          <p:cNvSpPr txBox="1">
            <a:spLocks noChangeArrowheads="1"/>
          </p:cNvSpPr>
          <p:nvPr/>
        </p:nvSpPr>
        <p:spPr bwMode="auto">
          <a:xfrm>
            <a:off x="228600" y="228600"/>
            <a:ext cx="8915400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As Vikings settled into Europe, they adopted Christianity – as did the Germanic Tribes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C5D484-A389-4373-941C-B568E05B9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2667000" cy="1910387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www.wtv-zone.com/Castle_Keep/Viking_Castle/Battles/viking-raid-2-pi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8" descr="http://www.wtv-zone.com/Castle_Keep/Viking_Castle/Battles/viking-invad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04800"/>
            <a:ext cx="31623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2" descr="http://digital.library.upenn.edu/women/marshall/country/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667000"/>
            <a:ext cx="2947988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3" descr="http://www.wtv-zone.com/Castle_Keep/Viking_Castle/Battles/viking-ra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886200"/>
            <a:ext cx="3352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4" descr="http://www.wtv-zone.com/Castle_Keep/Viking_Castle/Battles/vikings-land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581400"/>
            <a:ext cx="28575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15"/>
          <p:cNvSpPr txBox="1">
            <a:spLocks noChangeArrowheads="1"/>
          </p:cNvSpPr>
          <p:nvPr/>
        </p:nvSpPr>
        <p:spPr bwMode="auto">
          <a:xfrm>
            <a:off x="3886200" y="685800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99"/>
                </a:solidFill>
              </a:rPr>
              <a:t>Viking Raids</a:t>
            </a:r>
          </a:p>
        </p:txBody>
      </p:sp>
      <p:pic>
        <p:nvPicPr>
          <p:cNvPr id="12296" name="Picture 17" descr="Man_attacks.gif                                                00036163Macintosh HD                   BDEE2BE5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2057400"/>
            <a:ext cx="1589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8" descr="Man_with_slingshot.gif                                         00036163Macintosh HD                   BDEE2BE5: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2438400"/>
            <a:ext cx="146685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9" descr="&#10;Viking.gif                                                     00036163Macintosh HD                   BDEE2BE5: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2686050"/>
            <a:ext cx="18557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9"/>
          <p:cNvSpPr txBox="1">
            <a:spLocks noChangeArrowheads="1"/>
          </p:cNvSpPr>
          <p:nvPr/>
        </p:nvSpPr>
        <p:spPr bwMode="auto">
          <a:xfrm>
            <a:off x="6205155" y="523220"/>
            <a:ext cx="30480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After breakup of Carolingian Empire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, Europe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was 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divided into individual territories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Political power was local &amp; passed from generation to generation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aristocrats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had a place of power.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Knighthood</a:t>
            </a:r>
            <a:r>
              <a:rPr lang="en-US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created to defend feudal powers </a:t>
            </a:r>
          </a:p>
        </p:txBody>
      </p:sp>
      <p:sp>
        <p:nvSpPr>
          <p:cNvPr id="13315" name="Text Box 22"/>
          <p:cNvSpPr txBox="1">
            <a:spLocks noChangeArrowheads="1"/>
          </p:cNvSpPr>
          <p:nvPr/>
        </p:nvSpPr>
        <p:spPr bwMode="auto">
          <a:xfrm>
            <a:off x="762000" y="2286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13316" name="Text Box 23"/>
          <p:cNvSpPr txBox="1">
            <a:spLocks noChangeArrowheads="1"/>
          </p:cNvSpPr>
          <p:nvPr/>
        </p:nvSpPr>
        <p:spPr bwMode="auto">
          <a:xfrm>
            <a:off x="0" y="5715000"/>
            <a:ext cx="5822950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latin typeface="+mj-lt"/>
              </a:rPr>
              <a:t>The Manorial System/Feudalism is an economic co-dependency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914400" y="3048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The FEUDAL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Order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</a:rPr>
              <a:t>Feudalism and the Manor</a:t>
            </a:r>
          </a:p>
        </p:txBody>
      </p:sp>
      <p:pic>
        <p:nvPicPr>
          <p:cNvPr id="10" name="Picture 2" descr="http://vanderland.weebly.com/uploads/1/3/9/4/13948849/6496221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85529"/>
            <a:ext cx="5794375" cy="4229471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946150"/>
            <a:ext cx="6085709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latin typeface="+mj-lt"/>
              </a:rPr>
              <a:t>In the beginning </a:t>
            </a:r>
            <a:r>
              <a:rPr lang="en-US" sz="2000" b="1" u="sng" dirty="0">
                <a:latin typeface="+mj-lt"/>
              </a:rPr>
              <a:t>the king </a:t>
            </a:r>
            <a:r>
              <a:rPr lang="en-US" sz="2000" b="1" dirty="0">
                <a:latin typeface="+mj-lt"/>
              </a:rPr>
              <a:t>has little or no power - 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663757" y="1369080"/>
            <a:ext cx="1447800" cy="1015663"/>
          </a:xfrm>
          <a:prstGeom prst="rect">
            <a:avLst/>
          </a:prstGeom>
          <a:solidFill>
            <a:srgbClr val="CCFFCC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+mj-lt"/>
              </a:rPr>
              <a:t>the nobles had the most power</a:t>
            </a:r>
            <a:endParaRPr lang="en-US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4495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Serfs are tied to the land</a:t>
            </a:r>
          </a:p>
        </p:txBody>
      </p:sp>
      <p:sp>
        <p:nvSpPr>
          <p:cNvPr id="3" name="Flowchart: Summing Junction 2"/>
          <p:cNvSpPr/>
          <p:nvPr/>
        </p:nvSpPr>
        <p:spPr>
          <a:xfrm>
            <a:off x="2362199" y="1490641"/>
            <a:ext cx="1066800" cy="907932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3657600"/>
            <a:ext cx="3923054" cy="280076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+mj-lt"/>
              </a:rPr>
              <a:t>The </a:t>
            </a:r>
          </a:p>
          <a:p>
            <a:pPr algn="ctr"/>
            <a:r>
              <a:rPr lang="en-US" sz="3200" b="1" u="sng" dirty="0">
                <a:solidFill>
                  <a:srgbClr val="FFFF00"/>
                </a:solidFill>
                <a:latin typeface="+mj-lt"/>
              </a:rPr>
              <a:t>Feudal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 </a:t>
            </a:r>
            <a:r>
              <a:rPr lang="en-US" sz="3200" b="1" u="sng" dirty="0">
                <a:solidFill>
                  <a:srgbClr val="FFFF00"/>
                </a:solidFill>
                <a:latin typeface="+mj-lt"/>
              </a:rPr>
              <a:t>Contract</a:t>
            </a:r>
            <a:r>
              <a:rPr lang="en-US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agreement  between a vassal and a lord promising goods and/or services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244365"/>
            <a:ext cx="5791200" cy="3046988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vassal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is anyone who swears loyalty to another in a higher position - the vassal promises goods or service to the lord in exchange for protection or reward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vassal could be a serf, a knight, even a lord</a:t>
            </a:r>
          </a:p>
        </p:txBody>
      </p:sp>
      <p:pic>
        <p:nvPicPr>
          <p:cNvPr id="34820" name="Picture 4" descr="http://users.moscow.com/khakimian/images/feudalis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37" y="3649717"/>
            <a:ext cx="4328359" cy="28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img22.imageshack.us/img22/1752/t5d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9" y="336559"/>
            <a:ext cx="2105025" cy="307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694025"/>
      </p:ext>
    </p:extLst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5194" y="4084054"/>
            <a:ext cx="3773406" cy="2492990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For example: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lords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would give the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knight</a:t>
            </a:r>
            <a:r>
              <a:rPr lang="en-US" sz="2400" b="1" dirty="0">
                <a:solidFill>
                  <a:srgbClr val="FFFF99"/>
                </a:solidFill>
                <a:latin typeface="Arial" charset="0"/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vassal)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a piece of land (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fiefs</a:t>
            </a:r>
            <a:r>
              <a:rPr lang="en-US" sz="2400" b="1" dirty="0">
                <a:solidFill>
                  <a:srgbClr val="FFFF99"/>
                </a:solidFill>
                <a:latin typeface="Arial" charset="0"/>
              </a:rPr>
              <a:t>) 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and/or money - In return, the knight would fight for his lord </a:t>
            </a:r>
          </a:p>
        </p:txBody>
      </p:sp>
      <p:pic>
        <p:nvPicPr>
          <p:cNvPr id="39938" name="Picture 2" descr="http://s1.hubimg.com/u/2312272_f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257" y="153200"/>
            <a:ext cx="2795943" cy="345184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352800" y="157942"/>
            <a:ext cx="5334000" cy="3447098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Fief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area of land that was ruled over by a lord in medieval times :  a landed estate given by a lord to a vassal in return for the vassal's service to the lord. The vassal could use the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fief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as long as he remained loyal to the lord.</a:t>
            </a:r>
          </a:p>
        </p:txBody>
      </p:sp>
      <p:pic>
        <p:nvPicPr>
          <p:cNvPr id="36868" name="Picture 4" descr="http://s2.thingpic.com/images/Cz/z9AcLyG48UfAicmmtUJegKoZ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22731"/>
            <a:ext cx="3895725" cy="28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33400" y="381000"/>
            <a:ext cx="3048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KNIGHTS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trained warriors, studied warfare from age of 7.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Wore armor &amp; carried a shield.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Usually fought on horseback.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Followed code of chivalry.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Exchanged military service for fief (land.)</a:t>
            </a:r>
          </a:p>
        </p:txBody>
      </p:sp>
      <p:pic>
        <p:nvPicPr>
          <p:cNvPr id="38914" name="Picture 2" descr="http://static.ddmcdn.com/gif/knigh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04800"/>
            <a:ext cx="3398168" cy="2225801"/>
          </a:xfrm>
          <a:prstGeom prst="rect">
            <a:avLst/>
          </a:prstGeom>
          <a:noFill/>
        </p:spPr>
      </p:pic>
      <p:pic>
        <p:nvPicPr>
          <p:cNvPr id="38918" name="Picture 6" descr="http://talentonline.co.nz/images/medieval-knights-crusad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048000"/>
            <a:ext cx="3849925" cy="2571750"/>
          </a:xfrm>
          <a:prstGeom prst="rect">
            <a:avLst/>
          </a:prstGeom>
          <a:noFill/>
        </p:spPr>
      </p:pic>
      <p:pic>
        <p:nvPicPr>
          <p:cNvPr id="7" name="Picture 4" descr="http://4.bp.blogspot.com/_WBiBO1Yt2yY/SwXzeu7eC5I/AAAAAAAAAJI/F8c9lApZMbE/s400/pastlife-knights-tran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85800"/>
            <a:ext cx="2419089" cy="29432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91000" y="5715000"/>
            <a:ext cx="4419600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</a:rPr>
              <a:t>Knights  would practice their skills in tournaments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441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By the 1100s 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the </a:t>
            </a:r>
            <a:r>
              <a:rPr lang="en-US" sz="2400" u="sng" dirty="0">
                <a:solidFill>
                  <a:srgbClr val="FFCC99"/>
                </a:solidFill>
                <a:latin typeface="Arial" charset="0"/>
              </a:rPr>
              <a:t>knights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 had a </a:t>
            </a:r>
            <a:r>
              <a:rPr lang="en-US" sz="2400" u="sng" dirty="0">
                <a:solidFill>
                  <a:srgbClr val="FFCC99"/>
                </a:solidFill>
                <a:latin typeface="Arial" charset="0"/>
              </a:rPr>
              <a:t>code of conduct called </a:t>
            </a:r>
            <a:r>
              <a:rPr lang="en-US" sz="2400" b="1" u="sng" dirty="0">
                <a:solidFill>
                  <a:srgbClr val="FFCC99"/>
                </a:solidFill>
                <a:latin typeface="Arial" charset="0"/>
              </a:rPr>
              <a:t>CHIVALRY</a:t>
            </a:r>
            <a:r>
              <a:rPr lang="en-US" sz="2400" b="1" dirty="0">
                <a:solidFill>
                  <a:srgbClr val="FFCC99"/>
                </a:solidFill>
                <a:latin typeface="Arial" charset="0"/>
              </a:rPr>
              <a:t>: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75745" y="1416050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99"/>
                </a:solidFill>
                <a:latin typeface="Arial" charset="0"/>
              </a:rPr>
              <a:t>Be brave, fair, and protect women, children, and clergy</a:t>
            </a:r>
          </a:p>
        </p:txBody>
      </p:sp>
      <p:pic>
        <p:nvPicPr>
          <p:cNvPr id="14340" name="Picture 5" descr="http://www.illusionsgallery.com/Heraldic-Chivalry-Mucha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1529" y="4540250"/>
            <a:ext cx="27432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http://web.ecomplanet.com/KIRK6479/ServerContent/MyCustomImages/KIRK6479CustomImage167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273" y="228600"/>
            <a:ext cx="2525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http://web.ecomplanet.com/KIRK6479/ServerContent/MyCustomImages/KIRK6479CustomImage1844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745" y="2529681"/>
            <a:ext cx="48768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696509" y="228600"/>
            <a:ext cx="1752600" cy="594778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Chivalry also introduced the </a:t>
            </a:r>
            <a:r>
              <a:rPr lang="en-US" sz="21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100" b="1" i="1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Courtly, or Romantic Love</a:t>
            </a:r>
            <a:r>
              <a:rPr lang="en-US" sz="21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mostly a thing of fairy tales</a:t>
            </a:r>
          </a:p>
          <a:p>
            <a:pPr algn="ctr">
              <a:spcBef>
                <a:spcPct val="50000"/>
              </a:spcBef>
            </a:pPr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love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songs and poetry. Acted out by so-called troubadours of the late eleventh century.</a:t>
            </a:r>
          </a:p>
        </p:txBody>
      </p:sp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228600"/>
          <a:ext cx="8915400" cy="635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3" name="Photo Editor Photo" r:id="rId3" imgW="48400000" imgH="33285714" progId="">
                  <p:embed/>
                </p:oleObj>
              </mc:Choice>
              <mc:Fallback>
                <p:oleObj name="Photo Editor Photo" r:id="rId3" imgW="48400000" imgH="33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8915400" cy="635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34976" y="4850625"/>
            <a:ext cx="2971236" cy="149271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In the early Middle Ages, the Manor House and village cottages were all made out of wood</a:t>
            </a:r>
          </a:p>
          <a:p>
            <a:pPr algn="ctr">
              <a:spcBef>
                <a:spcPct val="50000"/>
              </a:spcBef>
            </a:pPr>
            <a:r>
              <a:rPr lang="en-US" sz="1800" b="1" u="sng" dirty="0">
                <a:highlight>
                  <a:srgbClr val="DDDDDD"/>
                </a:highlight>
                <a:latin typeface="Arial" charset="0"/>
              </a:rPr>
              <a:t>Motte and Bailey Castles</a:t>
            </a:r>
          </a:p>
        </p:txBody>
      </p:sp>
      <p:sp>
        <p:nvSpPr>
          <p:cNvPr id="16391" name="Line 9"/>
          <p:cNvSpPr>
            <a:spLocks noChangeShapeType="1"/>
          </p:cNvSpPr>
          <p:nvPr/>
        </p:nvSpPr>
        <p:spPr bwMode="auto">
          <a:xfrm flipH="1">
            <a:off x="381000" y="38100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 flipH="1">
            <a:off x="1295400" y="4038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0" y="42672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motte</a:t>
            </a: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914400" y="44196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bailey</a:t>
            </a:r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>
            <a:off x="3352800" y="4572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3581400" y="46482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moat</a:t>
            </a:r>
          </a:p>
        </p:txBody>
      </p:sp>
      <p:sp>
        <p:nvSpPr>
          <p:cNvPr id="16397" name="Line 15"/>
          <p:cNvSpPr>
            <a:spLocks noChangeShapeType="1"/>
          </p:cNvSpPr>
          <p:nvPr/>
        </p:nvSpPr>
        <p:spPr bwMode="auto">
          <a:xfrm flipV="1">
            <a:off x="1447800" y="3124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1219200" y="28194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drawbridge</a:t>
            </a:r>
          </a:p>
        </p:txBody>
      </p:sp>
      <p:sp>
        <p:nvSpPr>
          <p:cNvPr id="16399" name="Line 17"/>
          <p:cNvSpPr>
            <a:spLocks noChangeShapeType="1"/>
          </p:cNvSpPr>
          <p:nvPr/>
        </p:nvSpPr>
        <p:spPr bwMode="auto">
          <a:xfrm flipV="1">
            <a:off x="2438400" y="33528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0" name="Text Box 18"/>
          <p:cNvSpPr txBox="1">
            <a:spLocks noChangeArrowheads="1"/>
          </p:cNvSpPr>
          <p:nvPr/>
        </p:nvSpPr>
        <p:spPr bwMode="auto">
          <a:xfrm>
            <a:off x="2209800" y="31242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stockade</a:t>
            </a:r>
          </a:p>
        </p:txBody>
      </p:sp>
      <p:sp>
        <p:nvSpPr>
          <p:cNvPr id="16401" name="Line 19"/>
          <p:cNvSpPr>
            <a:spLocks noChangeShapeType="1"/>
          </p:cNvSpPr>
          <p:nvPr/>
        </p:nvSpPr>
        <p:spPr bwMode="auto">
          <a:xfrm>
            <a:off x="6096000" y="4572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2" name="Line 20"/>
          <p:cNvSpPr>
            <a:spLocks noChangeShapeType="1"/>
          </p:cNvSpPr>
          <p:nvPr/>
        </p:nvSpPr>
        <p:spPr bwMode="auto">
          <a:xfrm>
            <a:off x="4953000" y="3733800"/>
            <a:ext cx="152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3" name="Line 21"/>
          <p:cNvSpPr>
            <a:spLocks noChangeShapeType="1"/>
          </p:cNvSpPr>
          <p:nvPr/>
        </p:nvSpPr>
        <p:spPr bwMode="auto">
          <a:xfrm flipH="1" flipV="1">
            <a:off x="4953000" y="16764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4" name="Line 22"/>
          <p:cNvSpPr>
            <a:spLocks noChangeShapeType="1"/>
          </p:cNvSpPr>
          <p:nvPr/>
        </p:nvSpPr>
        <p:spPr bwMode="auto">
          <a:xfrm flipV="1">
            <a:off x="6400800" y="1143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5" name="Line 23"/>
          <p:cNvSpPr>
            <a:spLocks noChangeShapeType="1"/>
          </p:cNvSpPr>
          <p:nvPr/>
        </p:nvSpPr>
        <p:spPr bwMode="auto">
          <a:xfrm flipV="1">
            <a:off x="7696200" y="1752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6" name="Text Box 24"/>
          <p:cNvSpPr txBox="1">
            <a:spLocks noChangeArrowheads="1"/>
          </p:cNvSpPr>
          <p:nvPr/>
        </p:nvSpPr>
        <p:spPr bwMode="auto">
          <a:xfrm>
            <a:off x="4648200" y="48768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drawbridge</a:t>
            </a:r>
          </a:p>
        </p:txBody>
      </p:sp>
      <p:sp>
        <p:nvSpPr>
          <p:cNvPr id="16407" name="Text Box 25"/>
          <p:cNvSpPr txBox="1">
            <a:spLocks noChangeArrowheads="1"/>
          </p:cNvSpPr>
          <p:nvPr/>
        </p:nvSpPr>
        <p:spPr bwMode="auto">
          <a:xfrm>
            <a:off x="5715000" y="52578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moat</a:t>
            </a:r>
          </a:p>
        </p:txBody>
      </p:sp>
      <p:sp>
        <p:nvSpPr>
          <p:cNvPr id="16408" name="Text Box 26"/>
          <p:cNvSpPr txBox="1">
            <a:spLocks noChangeArrowheads="1"/>
          </p:cNvSpPr>
          <p:nvPr/>
        </p:nvSpPr>
        <p:spPr bwMode="auto">
          <a:xfrm>
            <a:off x="3962400" y="1371600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Inner bailey</a:t>
            </a:r>
          </a:p>
        </p:txBody>
      </p:sp>
      <p:sp>
        <p:nvSpPr>
          <p:cNvPr id="16409" name="Text Box 27"/>
          <p:cNvSpPr txBox="1">
            <a:spLocks noChangeArrowheads="1"/>
          </p:cNvSpPr>
          <p:nvPr/>
        </p:nvSpPr>
        <p:spPr bwMode="auto">
          <a:xfrm>
            <a:off x="6096000" y="9144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keep</a:t>
            </a:r>
          </a:p>
        </p:txBody>
      </p:sp>
      <p:sp>
        <p:nvSpPr>
          <p:cNvPr id="16410" name="Text Box 28"/>
          <p:cNvSpPr txBox="1">
            <a:spLocks noChangeArrowheads="1"/>
          </p:cNvSpPr>
          <p:nvPr/>
        </p:nvSpPr>
        <p:spPr bwMode="auto">
          <a:xfrm>
            <a:off x="7239000" y="15240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parapet</a:t>
            </a:r>
          </a:p>
        </p:txBody>
      </p:sp>
      <p:sp>
        <p:nvSpPr>
          <p:cNvPr id="16411" name="Line 29"/>
          <p:cNvSpPr>
            <a:spLocks noChangeShapeType="1"/>
          </p:cNvSpPr>
          <p:nvPr/>
        </p:nvSpPr>
        <p:spPr bwMode="auto">
          <a:xfrm flipH="1">
            <a:off x="4343400" y="2514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2" name="Text Box 30"/>
          <p:cNvSpPr txBox="1">
            <a:spLocks noChangeArrowheads="1"/>
          </p:cNvSpPr>
          <p:nvPr/>
        </p:nvSpPr>
        <p:spPr bwMode="auto">
          <a:xfrm>
            <a:off x="3276600" y="2514600"/>
            <a:ext cx="1219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charset="0"/>
              </a:rPr>
              <a:t>Ventilation slit</a:t>
            </a:r>
          </a:p>
        </p:txBody>
      </p:sp>
      <p:sp>
        <p:nvSpPr>
          <p:cNvPr id="16413" name="Line 31"/>
          <p:cNvSpPr>
            <a:spLocks noChangeShapeType="1"/>
          </p:cNvSpPr>
          <p:nvPr/>
        </p:nvSpPr>
        <p:spPr bwMode="auto">
          <a:xfrm flipV="1">
            <a:off x="6781800" y="838200"/>
            <a:ext cx="381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4" name="Text Box 32"/>
          <p:cNvSpPr txBox="1">
            <a:spLocks noChangeArrowheads="1"/>
          </p:cNvSpPr>
          <p:nvPr/>
        </p:nvSpPr>
        <p:spPr bwMode="auto">
          <a:xfrm>
            <a:off x="6629400" y="3810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charset="0"/>
              </a:rPr>
              <a:t>Kitchen and workshops</a:t>
            </a:r>
          </a:p>
        </p:txBody>
      </p:sp>
      <p:sp>
        <p:nvSpPr>
          <p:cNvPr id="16415" name="Line 33"/>
          <p:cNvSpPr>
            <a:spLocks noChangeShapeType="1"/>
          </p:cNvSpPr>
          <p:nvPr/>
        </p:nvSpPr>
        <p:spPr bwMode="auto">
          <a:xfrm flipH="1" flipV="1">
            <a:off x="4267200" y="2133600"/>
            <a:ext cx="1219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6" name="Text Box 34"/>
          <p:cNvSpPr txBox="1">
            <a:spLocks noChangeArrowheads="1"/>
          </p:cNvSpPr>
          <p:nvPr/>
        </p:nvSpPr>
        <p:spPr bwMode="auto">
          <a:xfrm>
            <a:off x="3505200" y="19050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stables</a:t>
            </a:r>
          </a:p>
        </p:txBody>
      </p:sp>
      <p:sp>
        <p:nvSpPr>
          <p:cNvPr id="16417" name="Line 35"/>
          <p:cNvSpPr>
            <a:spLocks noChangeShapeType="1"/>
          </p:cNvSpPr>
          <p:nvPr/>
        </p:nvSpPr>
        <p:spPr bwMode="auto">
          <a:xfrm flipH="1" flipV="1">
            <a:off x="5334000" y="10668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8" name="Text Box 36"/>
          <p:cNvSpPr txBox="1">
            <a:spLocks noChangeArrowheads="1"/>
          </p:cNvSpPr>
          <p:nvPr/>
        </p:nvSpPr>
        <p:spPr bwMode="auto">
          <a:xfrm>
            <a:off x="4343400" y="914400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residence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813C7E-F0A8-4AAB-B21A-CD42FBE23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30" y="587374"/>
            <a:ext cx="2971236" cy="1730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560E492-6D5D-43A2-8587-6E5F4A1DD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199" y="3200400"/>
            <a:ext cx="2031980" cy="27638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211BF3-3C30-482B-9DE2-B455A4F19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857" y="5029200"/>
            <a:ext cx="1581150" cy="1781175"/>
          </a:xfrm>
          <a:prstGeom prst="rect">
            <a:avLst/>
          </a:prstGeom>
        </p:spPr>
      </p:pic>
      <p:sp>
        <p:nvSpPr>
          <p:cNvPr id="38" name="Text Box 7">
            <a:extLst>
              <a:ext uri="{FF2B5EF4-FFF2-40B4-BE49-F238E27FC236}">
                <a16:creationId xmlns:a16="http://schemas.microsoft.com/office/drawing/2014/main" id="{E9B7D6EC-6BF6-4B10-96AB-EF4EA9195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652" y="5644336"/>
            <a:ext cx="4182714" cy="123110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u="sng" dirty="0">
                <a:highlight>
                  <a:srgbClr val="DDDDDD"/>
                </a:highlight>
                <a:latin typeface="Arial" charset="0"/>
              </a:rPr>
              <a:t>13</a:t>
            </a:r>
            <a:r>
              <a:rPr lang="en-US" sz="1800" b="1" u="sng" baseline="30000" dirty="0">
                <a:highlight>
                  <a:srgbClr val="DDDDDD"/>
                </a:highlight>
                <a:latin typeface="Arial" charset="0"/>
              </a:rPr>
              <a:t>th</a:t>
            </a:r>
            <a:r>
              <a:rPr lang="en-US" sz="1800" b="1" u="sng" dirty="0">
                <a:highlight>
                  <a:srgbClr val="DDDDDD"/>
                </a:highlight>
                <a:latin typeface="Arial" charset="0"/>
              </a:rPr>
              <a:t> Century Castles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The idea of “castles” came from crusaders visiting the east – there they saw stronger stone fortifications</a:t>
            </a:r>
            <a:endParaRPr lang="en-US" sz="1800" dirty="0">
              <a:latin typeface="Arial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-31531" y="6032696"/>
            <a:ext cx="3771900" cy="55399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u="sng" dirty="0">
                <a:solidFill>
                  <a:srgbClr val="FFFFCC"/>
                </a:solidFill>
                <a:latin typeface="Plantagenet Cherokee" panose="02020602070100000000" pitchFamily="18" charset="0"/>
                <a:ea typeface="NSimSun" panose="02010609030101010101" pitchFamily="49" charset="-122"/>
              </a:rPr>
              <a:t>A Medieval Manor</a:t>
            </a:r>
            <a:r>
              <a:rPr lang="en-US" sz="3000" b="1" dirty="0">
                <a:solidFill>
                  <a:srgbClr val="FFFFCC"/>
                </a:solidFill>
                <a:latin typeface="Plantagenet Cherokee" panose="02020602070100000000" pitchFamily="18" charset="0"/>
                <a:ea typeface="NSimSun" panose="02010609030101010101" pitchFamily="49" charset="-122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7100" y="5233704"/>
            <a:ext cx="5676900" cy="150810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unit of land consisting of a lord's large country house, usually including pasture, orchard, mill, wine press, blacksmith, etc. and lands rented to tenants.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93623-BE43-4209-A998-698D46EF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38" y="3313767"/>
            <a:ext cx="2915650" cy="1863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9A40A-439D-4533-8DFA-0FDC03C5A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966" y="144248"/>
            <a:ext cx="4281022" cy="2898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5E3E6-D2B3-4D11-AC06-12752A904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233862"/>
            <a:ext cx="2915650" cy="1943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98552-483B-4BA2-B198-3AC6A513D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50" y="195680"/>
            <a:ext cx="3975495" cy="2981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1AED6-269C-4A96-BE7B-664C7AAAC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01" y="3976293"/>
            <a:ext cx="2215611" cy="2039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069E5F-8949-4A74-9ECB-BC6358316A1B}"/>
              </a:ext>
            </a:extLst>
          </p:cNvPr>
          <p:cNvSpPr txBox="1"/>
          <p:nvPr/>
        </p:nvSpPr>
        <p:spPr>
          <a:xfrm>
            <a:off x="170448" y="2775158"/>
            <a:ext cx="3296652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lantagenet Cherokee" panose="020B0604020202020204" pitchFamily="18" charset="0"/>
              </a:rPr>
              <a:t>Used as a medieval manor/castle for over 1,000 years. The White Tower was built in the 1080’s by William the Conqueror</a:t>
            </a:r>
          </a:p>
        </p:txBody>
      </p:sp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124200" y="4032031"/>
            <a:ext cx="5791200" cy="2646878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>
                <a:latin typeface="Arial" charset="0"/>
              </a:rPr>
              <a:t>Life on the Manor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Arial" charset="0"/>
              </a:rPr>
              <a:t>The peasants (serfs) needed defense –surrendered themselves &amp; portion of their crops to local lord.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In return, they received protection, use of the mill,  wine press, tools, blacksmith, pasture, etc.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3505200" cy="2246769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latin typeface="Arial" charset="0"/>
              </a:rPr>
              <a:t>The peasant slowly became a </a:t>
            </a:r>
            <a:r>
              <a:rPr lang="en-US" b="1" u="sng" dirty="0">
                <a:latin typeface="Arial" charset="0"/>
              </a:rPr>
              <a:t>serf</a:t>
            </a:r>
            <a:r>
              <a:rPr lang="en-US" sz="2600" dirty="0">
                <a:latin typeface="Arial" charset="0"/>
              </a:rPr>
              <a:t> –permanent member of lord’s labor force -</a:t>
            </a:r>
            <a:r>
              <a:rPr lang="en-US" sz="2600" b="1" dirty="0">
                <a:latin typeface="Arial" charset="0"/>
              </a:rPr>
              <a:t>tied to the land</a:t>
            </a:r>
            <a:endParaRPr lang="en-US" sz="2600" b="1" dirty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94441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2910950"/>
            <a:ext cx="26765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731" y="966311"/>
            <a:ext cx="4953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+mj-lt"/>
              </a:rPr>
              <a:t>Why the Dark Ages?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Europe entered period of economic, political and social decline after fall of the Roman Empire 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+mj-lt"/>
              </a:rPr>
              <a:t>500 – 1000 AD politically divided, rural, cut off from other advanced civilizations in Middle East, China and India.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Learning &amp; trade basically ceased.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+mj-lt"/>
              </a:rPr>
              <a:t>Invaders swept across the land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This culture / </a:t>
            </a:r>
            <a:r>
              <a:rPr lang="en-US" sz="2600" b="1" dirty="0">
                <a:solidFill>
                  <a:schemeClr val="bg1"/>
                </a:solidFill>
                <a:latin typeface="+mj-lt"/>
              </a:rPr>
              <a:t>medieval civilization 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from Latin word for Middle 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2286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CC99"/>
                </a:solidFill>
                <a:latin typeface="+mn-lt"/>
              </a:rPr>
              <a:t>Western Europe in Decline</a:t>
            </a:r>
          </a:p>
        </p:txBody>
      </p:sp>
      <p:pic>
        <p:nvPicPr>
          <p:cNvPr id="52226" name="Picture 2" descr="http://www.usu.edu/markdamen/1320Hist%26Civ/slides/08romfal/romebu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679469" cy="2385236"/>
          </a:xfrm>
          <a:prstGeom prst="rect">
            <a:avLst/>
          </a:prstGeom>
          <a:noFill/>
        </p:spPr>
      </p:pic>
      <p:pic>
        <p:nvPicPr>
          <p:cNvPr id="52228" name="Picture 4" descr="http://questgarden.com/09/99/6/080210153854/images/Joust-743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886200"/>
            <a:ext cx="2294691" cy="2667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332" y="72141"/>
            <a:ext cx="58447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Life of a Peasant: </a:t>
            </a:r>
          </a:p>
          <a:p>
            <a:r>
              <a:rPr lang="en-US" sz="2400" b="1" u="sng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peasant’s life was very harsh</a:t>
            </a:r>
          </a:p>
          <a:p>
            <a:endParaRPr lang="en-US" sz="2400" b="1" u="sng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Men, women and children worked from sunrise until sundown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Backbreaking work; accidents were common</a:t>
            </a:r>
          </a:p>
          <a:p>
            <a:endParaRPr lang="en-US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Hunger was constant 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malnutrition would lead to poor health / weakness/ no energy</a:t>
            </a:r>
          </a:p>
          <a:p>
            <a:endParaRPr lang="en-US" sz="23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http://merryfarmer.files.wordpress.com/2011/08/medieval-cow-woman.jpg?w=300&amp;h=19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9747" y="106013"/>
            <a:ext cx="2945425" cy="1963041"/>
          </a:xfrm>
          <a:prstGeom prst="rect">
            <a:avLst/>
          </a:prstGeom>
          <a:noFill/>
        </p:spPr>
      </p:pic>
      <p:pic>
        <p:nvPicPr>
          <p:cNvPr id="9" name="Picture 6" descr="Peasant work, according to an Italian late medieval fresco">
            <a:hlinkClick r:id="rId4" tooltip="Argazkia handitu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3389" y="2212237"/>
            <a:ext cx="2394200" cy="1597763"/>
          </a:xfrm>
          <a:prstGeom prst="rect">
            <a:avLst/>
          </a:prstGeom>
          <a:noFill/>
        </p:spPr>
      </p:pic>
      <p:pic>
        <p:nvPicPr>
          <p:cNvPr id="37898" name="Picture 10" descr="Image result for serfs hard life">
            <a:extLst>
              <a:ext uri="{FF2B5EF4-FFF2-40B4-BE49-F238E27FC236}">
                <a16:creationId xmlns:a16="http://schemas.microsoft.com/office/drawing/2014/main" id="{8DA5BB89-8517-49FE-94E7-31EF584E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11" y="4059473"/>
            <a:ext cx="4150950" cy="26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Image result for medieval peasant suffering">
            <a:extLst>
              <a:ext uri="{FF2B5EF4-FFF2-40B4-BE49-F238E27FC236}">
                <a16:creationId xmlns:a16="http://schemas.microsoft.com/office/drawing/2014/main" id="{2293F6C9-0B25-42FF-82F1-5857A5BA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32" y="4059473"/>
            <a:ext cx="4577518" cy="25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44" y="173531"/>
            <a:ext cx="58447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Life of a Peasant: </a:t>
            </a:r>
          </a:p>
          <a:p>
            <a:r>
              <a:rPr lang="en-US" sz="2400" b="1" u="sng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peasant’s life was very harsh</a:t>
            </a:r>
          </a:p>
          <a:p>
            <a:endParaRPr lang="en-US" sz="23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took a heavy toll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 antibiotics or immunizations /smallpox, measles, mumps, anthrax, influenza, bubonic plague</a:t>
            </a:r>
          </a:p>
          <a:p>
            <a:endParaRPr lang="en-US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peasants lived beyond age of 35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babies did not live to see their first birthday. </a:t>
            </a:r>
          </a:p>
        </p:txBody>
      </p:sp>
      <p:pic>
        <p:nvPicPr>
          <p:cNvPr id="44042" name="Picture 10" descr="http://2.bp.blogspot.com/-9AfQQu3FJQw/TdMmKU8YP1I/AAAAAAAAAAk/a6O2V208Jfk/s1600/G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471" y="3679764"/>
            <a:ext cx="4486976" cy="2933792"/>
          </a:xfrm>
          <a:prstGeom prst="rect">
            <a:avLst/>
          </a:prstGeom>
          <a:noFill/>
        </p:spPr>
      </p:pic>
      <p:pic>
        <p:nvPicPr>
          <p:cNvPr id="38916" name="Picture 4" descr="Related image">
            <a:extLst>
              <a:ext uri="{FF2B5EF4-FFF2-40B4-BE49-F238E27FC236}">
                <a16:creationId xmlns:a16="http://schemas.microsoft.com/office/drawing/2014/main" id="{273B0B7D-19E5-411F-BE5D-CE31E20A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19279"/>
            <a:ext cx="1951038" cy="24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Related image">
            <a:extLst>
              <a:ext uri="{FF2B5EF4-FFF2-40B4-BE49-F238E27FC236}">
                <a16:creationId xmlns:a16="http://schemas.microsoft.com/office/drawing/2014/main" id="{DC80283B-F74B-4010-8592-4B1A41AF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96" y="3636469"/>
            <a:ext cx="228670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Image result for medieval disease">
            <a:extLst>
              <a:ext uri="{FF2B5EF4-FFF2-40B4-BE49-F238E27FC236}">
                <a16:creationId xmlns:a16="http://schemas.microsoft.com/office/drawing/2014/main" id="{0133E45A-5CF5-4043-B4F6-8800B7C6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18" y="109584"/>
            <a:ext cx="3352800" cy="13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0" name="Picture 18" descr="Related image">
            <a:extLst>
              <a:ext uri="{FF2B5EF4-FFF2-40B4-BE49-F238E27FC236}">
                <a16:creationId xmlns:a16="http://schemas.microsoft.com/office/drawing/2014/main" id="{15F6CD81-FFAB-4DBD-ADCF-AFAF60F2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10" y="1548006"/>
            <a:ext cx="2989208" cy="19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296728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2849188"/>
            <a:ext cx="656292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latin typeface="Arial" charset="0"/>
              </a:rPr>
              <a:t>Peasants &amp; serfs lived in simple cottages: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Made of wood, sticks, mud, some rock when available                          </a:t>
            </a:r>
            <a:r>
              <a:rPr lang="en-US" sz="2200" b="1" u="sng" dirty="0">
                <a:solidFill>
                  <a:srgbClr val="FFCC99"/>
                </a:solidFill>
                <a:latin typeface="Arial" charset="0"/>
              </a:rPr>
              <a:t>wattle and daub&gt;&gt;&gt;&gt;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chemeClr val="bg1"/>
                </a:solidFill>
                <a:latin typeface="Arial" charset="0"/>
              </a:rPr>
              <a:t>Hard-packed dirt floors 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Thatched roofs (tightly woven straw/ waterproof)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One or two rooms – with the livestock brought in at night</a:t>
            </a:r>
          </a:p>
        </p:txBody>
      </p:sp>
      <p:pic>
        <p:nvPicPr>
          <p:cNvPr id="19460" name="Picture 5" descr="http://www.wealddown.co.uk/images%20historic%20building/hangleton_medieval_cott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20" y="104983"/>
            <a:ext cx="4128141" cy="269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Related image">
            <a:extLst>
              <a:ext uri="{FF2B5EF4-FFF2-40B4-BE49-F238E27FC236}">
                <a16:creationId xmlns:a16="http://schemas.microsoft.com/office/drawing/2014/main" id="{50A04D51-7783-4698-9065-0D03561A3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87" y="104982"/>
            <a:ext cx="344136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Related image">
            <a:extLst>
              <a:ext uri="{FF2B5EF4-FFF2-40B4-BE49-F238E27FC236}">
                <a16:creationId xmlns:a16="http://schemas.microsoft.com/office/drawing/2014/main" id="{085BEDE0-5B2F-4A4B-9474-19FF77E5F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27" y="3010674"/>
            <a:ext cx="2427052" cy="2641536"/>
          </a:xfrm>
          <a:prstGeom prst="rect">
            <a:avLst/>
          </a:prstGeom>
          <a:noFill/>
          <a:ln w="57150">
            <a:solidFill>
              <a:srgbClr val="FF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055DE-E146-4BC2-B328-FD0578AAB0E2}"/>
              </a:ext>
            </a:extLst>
          </p:cNvPr>
          <p:cNvSpPr txBox="1"/>
          <p:nvPr/>
        </p:nvSpPr>
        <p:spPr>
          <a:xfrm>
            <a:off x="1524001" y="5802598"/>
            <a:ext cx="7465978" cy="830997"/>
          </a:xfrm>
          <a:prstGeom prst="rect">
            <a:avLst/>
          </a:prstGeom>
          <a:solidFill>
            <a:schemeClr val="tx1"/>
          </a:solidFill>
          <a:ln w="38100"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CC99"/>
                </a:solidFill>
                <a:latin typeface="Arial" charset="0"/>
              </a:rPr>
              <a:t>Open fire in the middle of the room – smoke rises through a hole in the roof – very smoky unhealthy air</a:t>
            </a:r>
          </a:p>
        </p:txBody>
      </p:sp>
      <p:pic>
        <p:nvPicPr>
          <p:cNvPr id="36872" name="Picture 8" descr="Image result for middle ages serf">
            <a:extLst>
              <a:ext uri="{FF2B5EF4-FFF2-40B4-BE49-F238E27FC236}">
                <a16:creationId xmlns:a16="http://schemas.microsoft.com/office/drawing/2014/main" id="{6E36EA1D-55E8-47BD-BC56-472A0095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2990" y="320205"/>
            <a:ext cx="899247" cy="25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Image result for serf middle ages">
            <a:extLst>
              <a:ext uri="{FF2B5EF4-FFF2-40B4-BE49-F238E27FC236}">
                <a16:creationId xmlns:a16="http://schemas.microsoft.com/office/drawing/2014/main" id="{9C7B626C-B304-4A38-BB04-2CEBD1F1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62" y="333591"/>
            <a:ext cx="1132711" cy="251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ADE2B-C499-481C-8818-3092D7113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6412"/>
      </p:ext>
    </p:extLst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1358" y="114483"/>
            <a:ext cx="4237702" cy="4524315"/>
          </a:xfrm>
          <a:prstGeom prst="rect">
            <a:avLst/>
          </a:prstGeom>
          <a:solidFill>
            <a:schemeClr val="tx1"/>
          </a:solidFill>
          <a:ln w="57150">
            <a:solidFill>
              <a:srgbClr val="FFCC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*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Staple of food for rich &amp; poor was coarse </a:t>
            </a:r>
            <a:r>
              <a:rPr lang="en-US" sz="2400" b="1" dirty="0">
                <a:solidFill>
                  <a:srgbClr val="FFFF99"/>
                </a:solidFill>
                <a:latin typeface="Arial" charset="0"/>
              </a:rPr>
              <a:t>brown bread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*They would also eat </a:t>
            </a:r>
            <a:r>
              <a:rPr lang="en-US" sz="2400" b="1" dirty="0">
                <a:solidFill>
                  <a:srgbClr val="FFFFCC"/>
                </a:solidFill>
                <a:latin typeface="Arial" charset="0"/>
              </a:rPr>
              <a:t>hard cheeses, Root vegetables (carrots, turnips), cabbage, dried beans, peas, lentils, and barley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as well as </a:t>
            </a:r>
            <a:r>
              <a:rPr lang="en-US" sz="2400" b="1" dirty="0">
                <a:solidFill>
                  <a:srgbClr val="FFFFCC"/>
                </a:solidFill>
                <a:latin typeface="Arial" charset="0"/>
              </a:rPr>
              <a:t>fruit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in season.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*Meat was scarce for peasants, more common for the  lords.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0844E-9719-4A45-9BE5-6BE5A711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414" y="4761912"/>
            <a:ext cx="2666252" cy="1981605"/>
          </a:xfrm>
          <a:prstGeom prst="rect">
            <a:avLst/>
          </a:prstGeom>
        </p:spPr>
      </p:pic>
      <p:pic>
        <p:nvPicPr>
          <p:cNvPr id="35848" name="Picture 8" descr="Image result for pottage in trencher">
            <a:extLst>
              <a:ext uri="{FF2B5EF4-FFF2-40B4-BE49-F238E27FC236}">
                <a16:creationId xmlns:a16="http://schemas.microsoft.com/office/drawing/2014/main" id="{AEB2BEAF-7B4D-4341-A727-B6873944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40" y="114483"/>
            <a:ext cx="3679310" cy="27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Image result for medieval cheese">
            <a:extLst>
              <a:ext uri="{FF2B5EF4-FFF2-40B4-BE49-F238E27FC236}">
                <a16:creationId xmlns:a16="http://schemas.microsoft.com/office/drawing/2014/main" id="{59CBDA87-BEED-40C6-B0B8-5EFE8C038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4800600"/>
            <a:ext cx="3611230" cy="177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Image result for medieval roast boar head">
            <a:extLst>
              <a:ext uri="{FF2B5EF4-FFF2-40B4-BE49-F238E27FC236}">
                <a16:creationId xmlns:a16="http://schemas.microsoft.com/office/drawing/2014/main" id="{E0EA5138-9B2C-4A1C-9CA2-8D8C15DF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50" y="2622865"/>
            <a:ext cx="2607374" cy="19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36AA75-64A8-4712-9FCF-000C48A7051F}"/>
              </a:ext>
            </a:extLst>
          </p:cNvPr>
          <p:cNvSpPr txBox="1"/>
          <p:nvPr/>
        </p:nvSpPr>
        <p:spPr>
          <a:xfrm>
            <a:off x="7324264" y="2613392"/>
            <a:ext cx="1609475" cy="1631216"/>
          </a:xfrm>
          <a:prstGeom prst="rect">
            <a:avLst/>
          </a:prstGeom>
          <a:solidFill>
            <a:schemeClr val="tx1"/>
          </a:solidFill>
          <a:ln w="3810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CC"/>
                </a:solidFill>
                <a:latin typeface="Abadi" panose="020B0604020104020204" pitchFamily="34" charset="0"/>
              </a:rPr>
              <a:t>A bread trencher (bowl) with root vegetables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91F9A-CFD6-43F5-9881-AAD069DF7E74}"/>
              </a:ext>
            </a:extLst>
          </p:cNvPr>
          <p:cNvSpPr txBox="1"/>
          <p:nvPr/>
        </p:nvSpPr>
        <p:spPr>
          <a:xfrm>
            <a:off x="6796201" y="4604470"/>
            <a:ext cx="2291370" cy="213904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9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Pottage Stew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of barley, cabbage, carrots &amp; mushrooms along with coarse and crusty rye brown bread</a:t>
            </a:r>
          </a:p>
        </p:txBody>
      </p:sp>
    </p:spTree>
    <p:extLst>
      <p:ext uri="{BB962C8B-B14F-4D97-AF65-F5344CB8AC3E}">
        <p14:creationId xmlns:p14="http://schemas.microsoft.com/office/powerpoint/2010/main" val="924199519"/>
      </p:ext>
    </p:extLst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7" descr="http://history.smsu.edu/jchuchiak/Medieval%20Peasant%20Tapping%20a%20Ke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7630" y="173752"/>
            <a:ext cx="2464931" cy="303759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CC7A0C-18B0-428E-9484-BEE02CC92C3F}"/>
              </a:ext>
            </a:extLst>
          </p:cNvPr>
          <p:cNvSpPr txBox="1"/>
          <p:nvPr/>
        </p:nvSpPr>
        <p:spPr>
          <a:xfrm>
            <a:off x="-457200" y="3484179"/>
            <a:ext cx="69306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 people of the Middle Ages often drank </a:t>
            </a:r>
            <a:r>
              <a:rPr lang="en-US" sz="2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alcohal</a:t>
            </a:r>
            <a:r>
              <a:rPr lang="en-US" sz="2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as water was often unclean, it was a necessity. </a:t>
            </a: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Alcoholic drinks, especially ale (beer), was a popular choice, having been boiled as part of the brewing process (which kills the germs.)  </a:t>
            </a: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poor (and rich alike) drank ale, mead (honey wine) or hard cider - and the rich were also able to drink many different types of wines.</a:t>
            </a: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children drank the </a:t>
            </a:r>
            <a:r>
              <a:rPr lang="en-US" sz="2000" b="1" i="1" u="sng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watered-down</a:t>
            </a:r>
            <a:r>
              <a:rPr lang="en-US" sz="2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 or wine.</a:t>
            </a:r>
          </a:p>
        </p:txBody>
      </p:sp>
      <p:pic>
        <p:nvPicPr>
          <p:cNvPr id="34818" name="Picture 2" descr="Image result for medieval wine">
            <a:extLst>
              <a:ext uri="{FF2B5EF4-FFF2-40B4-BE49-F238E27FC236}">
                <a16:creationId xmlns:a16="http://schemas.microsoft.com/office/drawing/2014/main" id="{AFA945CC-B592-4256-B520-2594F31E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3" y="228932"/>
            <a:ext cx="5919788" cy="32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medieval wine">
            <a:extLst>
              <a:ext uri="{FF2B5EF4-FFF2-40B4-BE49-F238E27FC236}">
                <a16:creationId xmlns:a16="http://schemas.microsoft.com/office/drawing/2014/main" id="{DE578BAA-1185-4D60-A02E-93A8DB8D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48" y="3484179"/>
            <a:ext cx="2409113" cy="30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80176"/>
      </p:ext>
    </p:extLst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3581400" cy="5632311"/>
          </a:xfrm>
          <a:prstGeom prst="rect">
            <a:avLst/>
          </a:prstGeom>
          <a:noFill/>
          <a:ln w="38100" cmpd="thinThick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Peasants found occasions to celebrate such as marriages and births -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There would be dancing and sports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  <a:latin typeface="+mn-lt"/>
              </a:rPr>
              <a:t>Breaks came at Christmas and Easter when peasants had from a few days to a week off from work.</a:t>
            </a:r>
          </a:p>
        </p:txBody>
      </p:sp>
      <p:pic>
        <p:nvPicPr>
          <p:cNvPr id="45058" name="Picture 2" descr="http://merryfarmer.files.wordpress.com/2011/08/peasants_breaking_bread.jpg?w=300&amp;h=1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52400"/>
            <a:ext cx="2857500" cy="1819276"/>
          </a:xfrm>
          <a:prstGeom prst="rect">
            <a:avLst/>
          </a:prstGeom>
          <a:noFill/>
        </p:spPr>
      </p:pic>
      <p:pic>
        <p:nvPicPr>
          <p:cNvPr id="45060" name="Picture 4" descr="http://t3.gstatic.com/images?q=tbn:ANd9GcRH_zewDKvCYNUL9cWPU-FPu_HBUh7HYsxnTSbK3at-Gd2QmB821Q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133600"/>
            <a:ext cx="3164941" cy="2567544"/>
          </a:xfrm>
          <a:prstGeom prst="rect">
            <a:avLst/>
          </a:prstGeom>
          <a:noFill/>
        </p:spPr>
      </p:pic>
      <p:pic>
        <p:nvPicPr>
          <p:cNvPr id="45062" name="Picture 6" descr="http://t0.gstatic.com/images?q=tbn:ANd9GcToYHMvuP3gdrCRlVoNOVYn4wT16dkGcnhQ_K4rtUy_mIbBTey5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876800"/>
            <a:ext cx="2695575" cy="16954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538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+mj-lt"/>
              </a:rPr>
              <a:t>Noblewomen in warrior society: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Most did not learn how to read.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 woman was expected to bear many children for her husband.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Most marriages were arranged, generally much younger women to older men who had property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5538" name="Picture 2" descr="http://www.virtue.to/articles/images/147x_ink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352800"/>
            <a:ext cx="2343150" cy="2966451"/>
          </a:xfrm>
          <a:prstGeom prst="rect">
            <a:avLst/>
          </a:prstGeom>
          <a:noFill/>
        </p:spPr>
      </p:pic>
      <p:pic>
        <p:nvPicPr>
          <p:cNvPr id="65540" name="Picture 4" descr="http://merryfarmer.files.wordpress.com/2012/07/medieval-children-in-gard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6600"/>
            <a:ext cx="3908425" cy="3001670"/>
          </a:xfrm>
          <a:prstGeom prst="rect">
            <a:avLst/>
          </a:prstGeom>
          <a:noFill/>
        </p:spPr>
      </p:pic>
      <p:pic>
        <p:nvPicPr>
          <p:cNvPr id="65542" name="Picture 6" descr="http://1.bp.blogspot.com/-lNobGbKtcjw/TdXjW8ZMyRI/AAAAAAAAAQM/HS7S8W8Qyh4/s1600/medieval_wedding_bride_princess_vestido_noiva_mediev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895600"/>
            <a:ext cx="1842102" cy="2724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8121000"/>
      </p:ext>
    </p:extLst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915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+mj-lt"/>
              </a:rPr>
              <a:t>Noblewomen had many duties in warrior society: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advised vassals, managed the household, and took care of agricultural and medical tasks.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Women’s right to inheritance were restricted. When her husband died all the property frequently went to the son. </a:t>
            </a:r>
          </a:p>
        </p:txBody>
      </p:sp>
      <p:pic>
        <p:nvPicPr>
          <p:cNvPr id="67586" name="Picture 2" descr="http://t1.gstatic.com/images?q=tbn:ANd9GcToTv5qTcY2F4E9tKcuF595TcGTzr-d02yPYD9o8GDlChMAmhh_&amp;t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0"/>
            <a:ext cx="3578085" cy="3048000"/>
          </a:xfrm>
          <a:prstGeom prst="rect">
            <a:avLst/>
          </a:prstGeom>
          <a:noFill/>
        </p:spPr>
      </p:pic>
      <p:pic>
        <p:nvPicPr>
          <p:cNvPr id="67588" name="Picture 4" descr="http://www.chlive.org/ljacobs/medievaltimes/5roleofwomen/5womenpictures/lady_files/la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810000"/>
            <a:ext cx="1593918" cy="2476500"/>
          </a:xfrm>
          <a:prstGeom prst="rect">
            <a:avLst/>
          </a:prstGeom>
          <a:noFill/>
        </p:spPr>
      </p:pic>
      <p:pic>
        <p:nvPicPr>
          <p:cNvPr id="67590" name="Picture 6" descr="http://theplaymaker.files.wordpress.com/2008/01/medievalbrid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581400"/>
            <a:ext cx="2895600" cy="292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270495"/>
      </p:ext>
    </p:extLst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Women were still effectively the property of their husbands – 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but gained more freedom in the late Middle Ages: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6553200" y="2209800"/>
            <a:ext cx="2209800" cy="3970318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Arial" charset="0"/>
              </a:rPr>
              <a:t>Peasant women  eventually began working with their husbands in business and trade</a:t>
            </a:r>
            <a:endParaRPr lang="en-US" sz="2800" dirty="0"/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5715000" cy="37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2418844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itt.edu/~medart/image/france/france-l-to-z/mapsfrance/sf052f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477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0"/>
            <a:ext cx="86868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CC"/>
                </a:solidFill>
                <a:latin typeface="+mn-lt"/>
              </a:rPr>
              <a:t>After the Fall of the Western Roman Empire Germanic Kingdoms took control of Europe</a:t>
            </a:r>
            <a:r>
              <a:rPr lang="en-US" sz="2400" b="1" dirty="0">
                <a:solidFill>
                  <a:srgbClr val="FFFFCC"/>
                </a:solidFill>
                <a:latin typeface="+mn-lt"/>
              </a:rPr>
              <a:t> from 400 – 700 AD.</a:t>
            </a:r>
            <a:r>
              <a:rPr lang="en-US" sz="2800" dirty="0">
                <a:solidFill>
                  <a:srgbClr val="FFFFCC"/>
                </a:solidFill>
                <a:latin typeface="+mn-lt"/>
              </a:rPr>
              <a:t> The Frankish Kingdoms being the most long lasting</a:t>
            </a:r>
            <a:r>
              <a:rPr lang="en-US" sz="2800" dirty="0">
                <a:solidFill>
                  <a:srgbClr val="FFFFCC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638800" y="3048000"/>
            <a:ext cx="3124200" cy="3539430"/>
          </a:xfrm>
          <a:prstGeom prst="rect">
            <a:avLst/>
          </a:prstGeom>
          <a:solidFill>
            <a:schemeClr val="tx2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CC"/>
                </a:solidFill>
                <a:latin typeface="Arial" charset="0"/>
              </a:rPr>
              <a:t>Because of a </a:t>
            </a:r>
            <a:r>
              <a:rPr lang="en-US" sz="2800" u="sng" dirty="0">
                <a:solidFill>
                  <a:srgbClr val="FFFFCC"/>
                </a:solidFill>
                <a:latin typeface="Arial" charset="0"/>
              </a:rPr>
              <a:t>lack of a central government, </a:t>
            </a:r>
            <a:r>
              <a:rPr lang="en-US" sz="2800" b="1" u="sng" dirty="0">
                <a:solidFill>
                  <a:srgbClr val="FFFFCC"/>
                </a:solidFill>
                <a:latin typeface="Arial" charset="0"/>
              </a:rPr>
              <a:t>the church played an important role</a:t>
            </a:r>
            <a:r>
              <a:rPr lang="en-US" sz="2800" u="sng" dirty="0">
                <a:solidFill>
                  <a:srgbClr val="FFFFCC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FFFFCC"/>
                </a:solidFill>
                <a:latin typeface="Arial" charset="0"/>
              </a:rPr>
              <a:t>and Christianity spread throughout 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28600"/>
            <a:ext cx="525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u="sng" dirty="0">
                <a:solidFill>
                  <a:srgbClr val="FFFF00"/>
                </a:solidFill>
                <a:latin typeface="+mn-lt"/>
              </a:rPr>
              <a:t>486, Clovis, king of Franks,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conquered former province of </a:t>
            </a:r>
            <a:r>
              <a:rPr lang="en-US" u="sng" dirty="0">
                <a:solidFill>
                  <a:srgbClr val="FFFF00"/>
                </a:solidFill>
                <a:latin typeface="+mn-lt"/>
              </a:rPr>
              <a:t>Gaul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(now France.) </a:t>
            </a:r>
          </a:p>
          <a:p>
            <a:pPr>
              <a:buFont typeface="Arial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  <a:latin typeface="+mn-lt"/>
              </a:rPr>
              <a:t>Clovis converted to Christianity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religion of his subjects.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+mn-lt"/>
              </a:rPr>
              <a:t>Gained  </a:t>
            </a:r>
            <a:r>
              <a:rPr lang="en-US" u="sng" dirty="0">
                <a:solidFill>
                  <a:srgbClr val="FFFF00"/>
                </a:solidFill>
                <a:latin typeface="+mn-lt"/>
              </a:rPr>
              <a:t>powerful ally in the Pope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,  leader of  Christian Church in Rome</a:t>
            </a:r>
          </a:p>
        </p:txBody>
      </p:sp>
      <p:pic>
        <p:nvPicPr>
          <p:cNvPr id="49154" name="Picture 2" descr="http://www.bonjourlafrance.com/france-facts/france-history/images/clo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28600"/>
            <a:ext cx="2143125" cy="26003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http://www.bulfinch.org/legends/graphics/mart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457200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953000" y="228600"/>
            <a:ext cx="39624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u="sng" dirty="0">
                <a:solidFill>
                  <a:schemeClr val="bg1"/>
                </a:solidFill>
                <a:latin typeface="Tahoma" pitchFamily="34" charset="0"/>
              </a:rPr>
              <a:t>732</a:t>
            </a:r>
            <a:r>
              <a:rPr lang="en-US" sz="2800" u="sng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800" b="1" u="sng" dirty="0">
                <a:solidFill>
                  <a:srgbClr val="FFFF00"/>
                </a:solidFill>
                <a:latin typeface="Tahoma" pitchFamily="34" charset="0"/>
              </a:rPr>
              <a:t>Charles Martel</a:t>
            </a:r>
            <a:r>
              <a:rPr lang="en-US" sz="2800" u="sng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ahoma" pitchFamily="34" charset="0"/>
              </a:rPr>
              <a:t>rallied Frankish warriors - </a:t>
            </a:r>
            <a:r>
              <a:rPr lang="en-US" sz="2800" b="1" u="sng" dirty="0">
                <a:solidFill>
                  <a:schemeClr val="bg1"/>
                </a:solidFill>
                <a:latin typeface="Tahoma" pitchFamily="34" charset="0"/>
              </a:rPr>
              <a:t>defeated Muslim invaders  at the </a:t>
            </a:r>
            <a:r>
              <a:rPr lang="en-US" sz="2800" b="1" u="sng" dirty="0">
                <a:solidFill>
                  <a:srgbClr val="FFFF00"/>
                </a:solidFill>
                <a:latin typeface="Tahoma" pitchFamily="34" charset="0"/>
              </a:rPr>
              <a:t>Battle of Tours 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</a:rPr>
              <a:t>–became great </a:t>
            </a:r>
            <a:r>
              <a:rPr lang="en-US" sz="2800" b="1" u="sng" dirty="0">
                <a:solidFill>
                  <a:srgbClr val="FFFF00"/>
                </a:solidFill>
                <a:latin typeface="Tahoma" pitchFamily="34" charset="0"/>
              </a:rPr>
              <a:t>Christian Victory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bg1"/>
                </a:solidFill>
                <a:latin typeface="Tahoma" pitchFamily="34" charset="0"/>
              </a:rPr>
              <a:t>Victory was a </a:t>
            </a:r>
            <a:r>
              <a:rPr lang="en-US" sz="2800" b="1" i="1" dirty="0">
                <a:solidFill>
                  <a:srgbClr val="FFFF00"/>
                </a:solidFill>
                <a:latin typeface="Tahoma" pitchFamily="34" charset="0"/>
              </a:rPr>
              <a:t>“</a:t>
            </a:r>
            <a:r>
              <a:rPr lang="en-US" sz="2800" b="1" i="1" u="sng" dirty="0">
                <a:solidFill>
                  <a:srgbClr val="FFFF00"/>
                </a:solidFill>
                <a:latin typeface="Tahoma" pitchFamily="34" charset="0"/>
              </a:rPr>
              <a:t>sign that God was on their side</a:t>
            </a:r>
            <a:r>
              <a:rPr lang="en-US" sz="2800" b="1" i="1" dirty="0">
                <a:solidFill>
                  <a:srgbClr val="FFFF00"/>
                </a:solidFill>
                <a:latin typeface="Tahoma" pitchFamily="34" charset="0"/>
              </a:rPr>
              <a:t>.”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bg1"/>
                </a:solidFill>
                <a:latin typeface="Tahoma" pitchFamily="34" charset="0"/>
              </a:rPr>
              <a:t>Muslims continued to try &amp; force Islam into Western Europe. </a:t>
            </a:r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>
            <a:off x="0" y="228600"/>
            <a:ext cx="495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CC66"/>
                </a:solidFill>
                <a:latin typeface="Tempus Sans ITC" pitchFamily="82" charset="0"/>
              </a:rPr>
              <a:t>  </a:t>
            </a:r>
            <a:r>
              <a:rPr lang="en-US" sz="4000" b="1" u="sng" dirty="0">
                <a:solidFill>
                  <a:srgbClr val="FFCC66"/>
                </a:solidFill>
                <a:latin typeface="Tempus Sans ITC" pitchFamily="82" charset="0"/>
              </a:rPr>
              <a:t>CAROLIGNIAN </a:t>
            </a:r>
          </a:p>
          <a:p>
            <a:pPr algn="ctr">
              <a:spcBef>
                <a:spcPct val="50000"/>
              </a:spcBef>
            </a:pPr>
            <a:r>
              <a:rPr lang="en-US" sz="4000" b="1" u="sng" dirty="0">
                <a:solidFill>
                  <a:srgbClr val="FFCC66"/>
                </a:solidFill>
                <a:latin typeface="Tempus Sans ITC" pitchFamily="82" charset="0"/>
              </a:rPr>
              <a:t>EMPIRE</a:t>
            </a:r>
          </a:p>
        </p:txBody>
      </p:sp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http://www.reformation.org/garibaldi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762000"/>
            <a:ext cx="4089892" cy="575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457200" y="1524000"/>
            <a:ext cx="3505200" cy="473975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</a:rPr>
              <a:t>In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Tahoma" pitchFamily="34" charset="0"/>
              </a:rPr>
              <a:t>756, Charles Martel’s son Pepin 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defeated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the </a:t>
            </a:r>
            <a:r>
              <a:rPr lang="en-US" sz="2400" u="sng" dirty="0" err="1">
                <a:solidFill>
                  <a:schemeClr val="bg1"/>
                </a:solidFill>
                <a:latin typeface="Arial" charset="0"/>
              </a:rPr>
              <a:t>Lombards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in central 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Italy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&amp; 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donated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 the 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captured land to the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Pope – </a:t>
            </a:r>
          </a:p>
          <a:p>
            <a:pPr algn="ctr">
              <a:spcBef>
                <a:spcPct val="50000"/>
              </a:spcBef>
            </a:pPr>
            <a:r>
              <a:rPr lang="en-US" sz="2400" u="sng" dirty="0">
                <a:solidFill>
                  <a:schemeClr val="bg1"/>
                </a:solidFill>
                <a:latin typeface="Arial" charset="0"/>
              </a:rPr>
              <a:t>creating 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</a:rPr>
              <a:t> the </a:t>
            </a:r>
            <a:r>
              <a:rPr lang="en-US" sz="2400" b="1" u="sng" dirty="0">
                <a:solidFill>
                  <a:srgbClr val="FFFF00"/>
                </a:solidFill>
                <a:latin typeface="Tahoma" pitchFamily="34" charset="0"/>
              </a:rPr>
              <a:t>PAPAL STATES</a:t>
            </a:r>
            <a:r>
              <a:rPr lang="en-US" sz="2400" u="sng" dirty="0">
                <a:solidFill>
                  <a:schemeClr val="bg1"/>
                </a:solidFill>
                <a:latin typeface="Tahoma" pitchFamily="34" charset="0"/>
              </a:rPr>
              <a:t> –   </a:t>
            </a:r>
          </a:p>
          <a:p>
            <a:pPr algn="ctr">
              <a:spcBef>
                <a:spcPct val="50000"/>
              </a:spcBef>
            </a:pPr>
            <a:r>
              <a:rPr lang="en-US" sz="2800" u="sng" dirty="0">
                <a:solidFill>
                  <a:schemeClr val="bg1"/>
                </a:solidFill>
                <a:latin typeface="Tahoma" pitchFamily="34" charset="0"/>
              </a:rPr>
              <a:t>called </a:t>
            </a:r>
            <a:r>
              <a:rPr lang="en-US" sz="2800" b="1" u="sng" dirty="0">
                <a:solidFill>
                  <a:srgbClr val="99FFCC"/>
                </a:solidFill>
                <a:latin typeface="Tahoma" pitchFamily="34" charset="0"/>
              </a:rPr>
              <a:t>THE DONATION OF PEPIN</a:t>
            </a:r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>
            <a:off x="0" y="228600"/>
            <a:ext cx="4953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CC66"/>
                </a:solidFill>
                <a:latin typeface="Tempus Sans ITC" pitchFamily="82" charset="0"/>
              </a:rPr>
              <a:t>  </a:t>
            </a:r>
            <a:r>
              <a:rPr lang="en-US" sz="3200" b="1" u="sng">
                <a:solidFill>
                  <a:srgbClr val="FFCC66"/>
                </a:solidFill>
                <a:latin typeface="Tempus Sans ITC" pitchFamily="82" charset="0"/>
              </a:rPr>
              <a:t>CAROLIGNIAN EMPIRE</a:t>
            </a:r>
          </a:p>
        </p:txBody>
      </p:sp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228600"/>
          <a:ext cx="8763000" cy="641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5" name="Photo Editor Photo" r:id="rId3" imgW="9685714" imgH="7085714" progId="">
                  <p:embed/>
                </p:oleObj>
              </mc:Choice>
              <mc:Fallback>
                <p:oleObj name="Photo Editor Photo" r:id="rId3" imgW="9685714" imgH="70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8763000" cy="641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5" name="Picture 3" descr="http://www.flholocaustmuseum.org/history_wing/assets/room1/charlemagnes_empire_map_800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6670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23622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charset="0"/>
              </a:rPr>
              <a:t>Germanic People-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charset="0"/>
              </a:rPr>
              <a:t>Clovis converted to Christianity in 481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" y="2819400"/>
            <a:ext cx="3810000" cy="16158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charset="0"/>
              </a:rPr>
              <a:t>Created large empire of self-sufficient manors controlled by Counts – unified the Empire under his ultimate control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charset="0"/>
              </a:rPr>
              <a:t>Carolingian Renaissance – Revival of Education (see bottom right corner)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04800" y="4724400"/>
            <a:ext cx="2286000" cy="203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charset="0"/>
              </a:rPr>
              <a:t>Kingdom divided into 3 parts by his grandsons after his death in 814 - weakened Empire’s unity caused collapse of Kingdom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895600" y="9144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0033CC"/>
                </a:solidFill>
                <a:latin typeface="Tempus Sans ITC" pitchFamily="82" charset="0"/>
              </a:rPr>
              <a:t>God Himself has made me King</a:t>
            </a:r>
            <a:endParaRPr lang="en-US" sz="2400" b="1">
              <a:solidFill>
                <a:srgbClr val="0033CC"/>
              </a:solidFill>
              <a:latin typeface="Tempus Sans ITC" pitchFamily="82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858000" y="609600"/>
            <a:ext cx="1600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  <a:latin typeface="Tempus Sans ITC" pitchFamily="82" charset="0"/>
              </a:rPr>
              <a:t>By authority of the Church, I, Pope Leo,  crown thee </a:t>
            </a:r>
            <a:r>
              <a:rPr lang="en-US" sz="1800" b="1" dirty="0">
                <a:solidFill>
                  <a:srgbClr val="FF0000"/>
                </a:solidFill>
                <a:latin typeface="Tempus Sans ITC" pitchFamily="82" charset="0"/>
              </a:rPr>
              <a:t>Holy Roman Emperor</a:t>
            </a:r>
            <a:endParaRPr lang="en-US" sz="2000" b="1" dirty="0">
              <a:solidFill>
                <a:srgbClr val="FF0000"/>
              </a:solidFill>
              <a:latin typeface="Tempus Sans ITC" pitchFamily="82" charset="0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114800" y="2438400"/>
            <a:ext cx="1600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8000"/>
                </a:solidFill>
                <a:latin typeface="Tempus Sans ITC" pitchFamily="82" charset="0"/>
              </a:rPr>
              <a:t>Christmas</a:t>
            </a:r>
          </a:p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8000"/>
                </a:solidFill>
                <a:latin typeface="Tempus Sans ITC" pitchFamily="82" charset="0"/>
              </a:rPr>
              <a:t>    Day    </a:t>
            </a:r>
          </a:p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8000"/>
                </a:solidFill>
                <a:latin typeface="Tempus Sans ITC" pitchFamily="82" charset="0"/>
              </a:rPr>
              <a:t> 800 AD</a:t>
            </a:r>
            <a:endParaRPr lang="en-US" sz="2400" b="1">
              <a:solidFill>
                <a:srgbClr val="008000"/>
              </a:solidFill>
              <a:latin typeface="Tempus Sans ITC" pitchFamily="82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048000" y="5943600"/>
            <a:ext cx="2895600" cy="9159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</a:rPr>
              <a:t>Converted Germanic people to Christianity through warfare -  unified the people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3352800" y="5257800"/>
            <a:ext cx="251460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Prevented Muslims from expanding into Europe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3505200" y="4495800"/>
            <a:ext cx="2438400" cy="64135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</a:rPr>
              <a:t>Brutally put down a Saxon Revolt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096000" y="5257800"/>
            <a:ext cx="3048000" cy="147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Tahoma" pitchFamily="34" charset="0"/>
              </a:rPr>
              <a:t>Charlemagne established schools in monasteries bringing a Revival of Education - </a:t>
            </a:r>
            <a:r>
              <a:rPr lang="en-US" sz="1800" b="1" u="sng" dirty="0">
                <a:solidFill>
                  <a:srgbClr val="17186F"/>
                </a:solidFill>
                <a:latin typeface="Tahoma" pitchFamily="34" charset="0"/>
              </a:rPr>
              <a:t>Carolingian Renaissance</a:t>
            </a:r>
            <a:endParaRPr lang="en-US" sz="1800" b="1" u="sng" dirty="0">
              <a:latin typeface="Tahoma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http://intranet.rutgers.edu/~pipkin/Carolingian%20Empir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21822"/>
            <a:ext cx="6324600" cy="524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5344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CC"/>
                </a:solidFill>
                <a:latin typeface="Tahoma" pitchFamily="34" charset="0"/>
              </a:rPr>
              <a:t>After years of fighting, </a:t>
            </a:r>
            <a:r>
              <a:rPr lang="en-US" sz="2400" u="sng" dirty="0">
                <a:solidFill>
                  <a:srgbClr val="FFFFCC"/>
                </a:solidFill>
                <a:latin typeface="Tahoma" pitchFamily="34" charset="0"/>
              </a:rPr>
              <a:t>Charlemagne’s grandsons</a:t>
            </a:r>
            <a:r>
              <a:rPr lang="en-US" sz="2400" dirty="0">
                <a:solidFill>
                  <a:srgbClr val="FFFFCC"/>
                </a:solidFill>
                <a:latin typeface="Tahoma" pitchFamily="34" charset="0"/>
              </a:rPr>
              <a:t>, under the </a:t>
            </a:r>
            <a:r>
              <a:rPr lang="en-US" sz="2400" b="1" u="sng" dirty="0">
                <a:solidFill>
                  <a:srgbClr val="FFFFCC"/>
                </a:solidFill>
                <a:latin typeface="Tahoma" pitchFamily="34" charset="0"/>
              </a:rPr>
              <a:t>TREATY OF VERDUN</a:t>
            </a:r>
            <a:r>
              <a:rPr lang="en-US" sz="2400" dirty="0">
                <a:solidFill>
                  <a:srgbClr val="FFFFCC"/>
                </a:solidFill>
                <a:latin typeface="Tahoma" pitchFamily="34" charset="0"/>
              </a:rPr>
              <a:t> </a:t>
            </a:r>
            <a:r>
              <a:rPr lang="en-US" sz="2400" u="sng" dirty="0">
                <a:solidFill>
                  <a:srgbClr val="FFFFCC"/>
                </a:solidFill>
                <a:latin typeface="Tahoma" pitchFamily="34" charset="0"/>
              </a:rPr>
              <a:t>divided CHARLEMAGNE’S empire </a:t>
            </a:r>
            <a:r>
              <a:rPr lang="en-US" sz="2400" dirty="0">
                <a:solidFill>
                  <a:srgbClr val="FFFFCC"/>
                </a:solidFill>
                <a:latin typeface="Tahoma" pitchFamily="34" charset="0"/>
              </a:rPr>
              <a:t>into </a:t>
            </a:r>
            <a:r>
              <a:rPr lang="en-US" sz="2400" u="sng" dirty="0">
                <a:solidFill>
                  <a:srgbClr val="FFFFCC"/>
                </a:solidFill>
                <a:latin typeface="Tahoma" pitchFamily="34" charset="0"/>
              </a:rPr>
              <a:t>3 separate parts- </a:t>
            </a:r>
            <a:r>
              <a:rPr lang="en-US" sz="2400" dirty="0">
                <a:solidFill>
                  <a:srgbClr val="FFFFCC"/>
                </a:solidFill>
                <a:latin typeface="Tahoma" pitchFamily="34" charset="0"/>
              </a:rPr>
              <a:t>and the </a:t>
            </a:r>
            <a:r>
              <a:rPr lang="en-US" sz="2400" u="sng" dirty="0">
                <a:solidFill>
                  <a:srgbClr val="FFFFCC"/>
                </a:solidFill>
                <a:latin typeface="Tahoma" pitchFamily="34" charset="0"/>
              </a:rPr>
              <a:t>Frankish Kingdoms fell to invaders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934200" y="1524000"/>
            <a:ext cx="1828800" cy="51212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Following division of the Empire – Europe was invaded for two centuries by non-Christian invaders –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The </a:t>
            </a:r>
            <a:r>
              <a:rPr lang="en-US" sz="2000" b="1" dirty="0">
                <a:latin typeface="Arial" charset="0"/>
              </a:rPr>
              <a:t>Muslims</a:t>
            </a:r>
            <a:r>
              <a:rPr lang="en-US" sz="2000" dirty="0">
                <a:latin typeface="Arial" charset="0"/>
              </a:rPr>
              <a:t> from the south, the </a:t>
            </a:r>
            <a:r>
              <a:rPr lang="en-US" sz="2000" b="1" dirty="0">
                <a:latin typeface="Arial" charset="0"/>
              </a:rPr>
              <a:t>Magyars</a:t>
            </a:r>
            <a:r>
              <a:rPr lang="en-US" sz="2000" dirty="0">
                <a:latin typeface="Arial" charset="0"/>
              </a:rPr>
              <a:t> from the east, and the </a:t>
            </a:r>
            <a:r>
              <a:rPr lang="en-US" sz="2000" b="1" dirty="0">
                <a:latin typeface="Arial" charset="0"/>
              </a:rPr>
              <a:t>Vikings </a:t>
            </a:r>
            <a:r>
              <a:rPr lang="en-US" sz="2000" dirty="0">
                <a:latin typeface="Arial" charset="0"/>
              </a:rPr>
              <a:t>from the north </a:t>
            </a:r>
          </a:p>
        </p:txBody>
      </p:sp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www.eliznik.org.uk/RomaniaHistory/balkans-map/9b-a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81647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8" descr="http://media.maps101.com/SUB/HGIFS/WRLH003-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0"/>
            <a:ext cx="48006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5410200" y="228600"/>
            <a:ext cx="35052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The </a:t>
            </a:r>
            <a:r>
              <a:rPr lang="en-US" sz="2400" b="1" u="sng" dirty="0">
                <a:solidFill>
                  <a:schemeClr val="bg1"/>
                </a:solidFill>
                <a:latin typeface="Arial" charset="0"/>
              </a:rPr>
              <a:t>Magyars</a:t>
            </a:r>
            <a:r>
              <a:rPr lang="en-US" sz="2000" u="sng" dirty="0">
                <a:solidFill>
                  <a:schemeClr val="bg1"/>
                </a:solidFill>
                <a:latin typeface="Arial" charset="0"/>
              </a:rPr>
              <a:t> attacked isolated settlements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and </a:t>
            </a:r>
            <a:r>
              <a:rPr lang="en-US" sz="2000" u="sng" dirty="0">
                <a:solidFill>
                  <a:schemeClr val="bg1"/>
                </a:solidFill>
                <a:latin typeface="Arial" charset="0"/>
              </a:rPr>
              <a:t>killed or carried everyone off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– </a:t>
            </a:r>
            <a:r>
              <a:rPr lang="en-US" sz="2000" u="sng" dirty="0">
                <a:solidFill>
                  <a:schemeClr val="bg1"/>
                </a:solidFill>
                <a:latin typeface="Arial" charset="0"/>
              </a:rPr>
              <a:t>selling them into slavery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en-US" sz="2000" dirty="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CCFFCC"/>
                </a:solidFill>
                <a:latin typeface="Arial" charset="0"/>
              </a:rPr>
              <a:t>Many </a:t>
            </a:r>
            <a:r>
              <a:rPr lang="en-US" sz="1800" u="sng" dirty="0">
                <a:solidFill>
                  <a:srgbClr val="CCFFCC"/>
                </a:solidFill>
                <a:latin typeface="Arial" charset="0"/>
              </a:rPr>
              <a:t>thought they were the Huns returning</a:t>
            </a:r>
            <a:r>
              <a:rPr lang="en-US" sz="18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en-US" sz="1800" u="sng" dirty="0">
                <a:solidFill>
                  <a:srgbClr val="CCFFCC"/>
                </a:solidFill>
                <a:latin typeface="Arial" charset="0"/>
              </a:rPr>
              <a:t>and begin calling them Hungarians (Hungary today)</a:t>
            </a: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0" y="4267200"/>
            <a:ext cx="4343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The </a:t>
            </a:r>
            <a:r>
              <a:rPr lang="en-US" sz="2400" b="1" u="sng" dirty="0">
                <a:solidFill>
                  <a:schemeClr val="bg1"/>
                </a:solidFill>
                <a:latin typeface="Arial" charset="0"/>
              </a:rPr>
              <a:t>Muslims</a:t>
            </a:r>
            <a:r>
              <a:rPr lang="en-US" sz="2000" u="sng" dirty="0">
                <a:solidFill>
                  <a:schemeClr val="bg1"/>
                </a:solidFill>
                <a:latin typeface="Arial" charset="0"/>
              </a:rPr>
              <a:t> were biggest challenge to Christian Europe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. They </a:t>
            </a:r>
            <a:r>
              <a:rPr lang="en-US" sz="2000" u="sng" dirty="0">
                <a:solidFill>
                  <a:schemeClr val="bg1"/>
                </a:solidFill>
                <a:latin typeface="Arial" charset="0"/>
              </a:rPr>
              <a:t>came from northern Africa through Spain.</a:t>
            </a:r>
            <a:r>
              <a:rPr lang="en-US" sz="1800" u="sng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rgbClr val="CCFFCC"/>
                </a:solidFill>
                <a:latin typeface="Arial" charset="0"/>
              </a:rPr>
              <a:t>They </a:t>
            </a:r>
            <a:r>
              <a:rPr lang="en-US" sz="1800" u="sng" dirty="0">
                <a:solidFill>
                  <a:srgbClr val="CCFFCC"/>
                </a:solidFill>
                <a:latin typeface="Arial" charset="0"/>
              </a:rPr>
              <a:t>captured people as slaves and considered Christians their most serious religious rivals</a:t>
            </a:r>
          </a:p>
        </p:txBody>
      </p:sp>
      <p:pic>
        <p:nvPicPr>
          <p:cNvPr id="10246" name="Picture 14" descr="http://w3.tyenet.com/kozlich/spacer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600200"/>
            <a:ext cx="287655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25762</TotalTime>
  <Words>1562</Words>
  <Application>Microsoft Office PowerPoint</Application>
  <PresentationFormat>On-screen Show (4:3)</PresentationFormat>
  <Paragraphs>145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Abadi</vt:lpstr>
      <vt:lpstr>Arial</vt:lpstr>
      <vt:lpstr>Calibri</vt:lpstr>
      <vt:lpstr>Geneva</vt:lpstr>
      <vt:lpstr>Old English Text MT</vt:lpstr>
      <vt:lpstr>Plantagenet Cherokee</vt:lpstr>
      <vt:lpstr>Tahoma</vt:lpstr>
      <vt:lpstr>Tempus Sans ITC</vt:lpstr>
      <vt:lpstr>Times New Roman</vt:lpstr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</dc:creator>
  <cp:lastModifiedBy>Kathleen D. Harrington</cp:lastModifiedBy>
  <cp:revision>296</cp:revision>
  <cp:lastPrinted>2018-10-23T19:52:45Z</cp:lastPrinted>
  <dcterms:created xsi:type="dcterms:W3CDTF">2004-10-20T17:10:41Z</dcterms:created>
  <dcterms:modified xsi:type="dcterms:W3CDTF">2019-11-07T13:37:19Z</dcterms:modified>
</cp:coreProperties>
</file>